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theme1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_rels/presentation.xml.rels" ContentType="application/vnd.openxmlformats-package.relationships+xml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media/image29.png" ContentType="image/png"/>
  <Override PartName="/ppt/media/image27.png" ContentType="image/png"/>
  <Override PartName="/ppt/media/image21.jpeg" ContentType="image/jpeg"/>
  <Override PartName="/ppt/media/image25.png" ContentType="image/png"/>
  <Override PartName="/ppt/media/image24.png" ContentType="image/png"/>
  <Override PartName="/ppt/media/image23.png" ContentType="image/png"/>
  <Override PartName="/ppt/media/image19.jpeg" ContentType="image/jpeg"/>
  <Override PartName="/ppt/media/image16.png" ContentType="image/png"/>
  <Override PartName="/ppt/media/image18.png" ContentType="image/png"/>
  <Override PartName="/ppt/media/image9.png" ContentType="image/png"/>
  <Override PartName="/ppt/media/image20.png" ContentType="image/png"/>
  <Override PartName="/ppt/media/image7.jpeg" ContentType="image/jpeg"/>
  <Override PartName="/ppt/media/image28.png" ContentType="image/png"/>
  <Override PartName="/ppt/media/image11.jpeg" ContentType="image/jpeg"/>
  <Override PartName="/ppt/media/image30.png" ContentType="image/png"/>
  <Override PartName="/ppt/media/image13.png" ContentType="image/png"/>
  <Override PartName="/ppt/media/image36.png" ContentType="image/png"/>
  <Override PartName="/ppt/media/image4.png" ContentType="image/png"/>
  <Override PartName="/ppt/media/image31.png" ContentType="image/png"/>
  <Override PartName="/ppt/media/image32.png" ContentType="image/png"/>
  <Override PartName="/ppt/media/image33.jpeg" ContentType="image/jpeg"/>
  <Override PartName="/ppt/media/image34.jpeg" ContentType="image/jpeg"/>
  <Override PartName="/ppt/media/image12.png" ContentType="image/png"/>
  <Override PartName="/ppt/media/image3.png" ContentType="image/png"/>
  <Override PartName="/ppt/media/image35.png" ContentType="image/png"/>
  <Override PartName="/ppt/media/image8.png" ContentType="image/png"/>
  <Override PartName="/ppt/media/image17.png" ContentType="image/png"/>
  <Override PartName="/ppt/media/image10.png" ContentType="image/png"/>
  <Override PartName="/ppt/media/image1.png" ContentType="image/png"/>
  <Override PartName="/ppt/media/image38.png" ContentType="image/png"/>
  <Override PartName="/ppt/media/image6.png" ContentType="image/png"/>
  <Override PartName="/ppt/media/image15.png" ContentType="image/png"/>
  <Override PartName="/ppt/media/image14.png" ContentType="image/png"/>
  <Override PartName="/ppt/media/image26.jpeg" ContentType="image/jpeg"/>
  <Override PartName="/ppt/media/image22.jpeg" ContentType="image/jpeg"/>
  <Override PartName="/ppt/media/image37.png" ContentType="image/png"/>
  <Override PartName="/ppt/media/image5.png" ContentType="image/png"/>
  <Override PartName="/ppt/media/image2.png" ContentType="image/png"/>
  <Override PartName="/ppt/slides/slide1.xml" ContentType="application/vnd.openxmlformats-officedocument.presentationml.slide+xml"/>
  <Override PartName="/ppt/slides/_rels/slide9.xml.rels" ContentType="application/vnd.openxmlformats-package.relationships+xml"/>
  <Override PartName="/ppt/slides/_rels/slide8.xml.rels" ContentType="application/vnd.openxmlformats-package.relationships+xml"/>
  <Override PartName="/ppt/slides/_rels/slide10.xml.rels" ContentType="application/vnd.openxmlformats-package.relationships+xml"/>
  <Override PartName="/ppt/slides/_rels/slide7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4.xml.rels" ContentType="application/vnd.openxmlformats-package.relationships+xml"/>
  <Override PartName="/ppt/slides/_rels/slide3.xml.rels" ContentType="application/vnd.openxmlformats-package.relationships+xml"/>
  <Override PartName="/ppt/slides/_rels/slide2.xml.rels" ContentType="application/vnd.openxmlformats-package.relationships+xml"/>
  <Override PartName="/ppt/slides/_rels/slide1.xml.rels" ContentType="application/vnd.openxmlformats-package.relationships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harts/chart1.xml" ContentType="application/vnd.openxmlformats-officedocument.drawingml.chart+xml"/>
  <Override PartName="/ppt/notesSlides/_rels/notesSlide9.xml.rels" ContentType="application/vnd.openxmlformats-package.relationships+xml"/>
  <Override PartName="/ppt/notesSlides/notesSlide9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</p:sldMasterIdLst>
  <p:notesMasterIdLst>
    <p:notesMasterId r:id="rId14"/>
  </p:notes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</p:sldIdLst>
  <p:sldSz cx="12192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notesMaster" Target="notesMasters/notesMaster1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presProps" Target="presProps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layout>
        <c:manualLayout>
          <c:layoutTarget val="inner"/>
          <c:xMode val="edge"/>
          <c:yMode val="edge"/>
          <c:x val="0.310970996216898"/>
          <c:y val="0"/>
          <c:w val="0.482219419924338"/>
          <c:h val="0.980898722000825"/>
        </c:manualLayout>
      </c:layout>
      <c:doughnut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Количество человек</c:v>
                </c:pt>
              </c:strCache>
            </c:strRef>
          </c:tx>
          <c:spPr>
            <a:solidFill>
              <a:srgbClr val="4f81bd"/>
            </a:solidFill>
            <a:ln w="9360">
              <a:noFill/>
            </a:ln>
          </c:spPr>
          <c:explosion val="50"/>
          <c:dPt>
            <c:idx val="0"/>
            <c:explosion val="50"/>
            <c:spPr>
              <a:solidFill>
                <a:srgbClr val="3e6595"/>
              </a:solidFill>
              <a:ln w="9360">
                <a:noFill/>
              </a:ln>
            </c:spPr>
          </c:dPt>
          <c:dPt>
            <c:idx val="1"/>
            <c:explosion val="50"/>
            <c:spPr>
              <a:solidFill>
                <a:srgbClr val="973f3c"/>
              </a:solidFill>
              <a:ln w="9360">
                <a:noFill/>
              </a:ln>
            </c:spPr>
          </c:dPt>
          <c:dPt>
            <c:idx val="2"/>
            <c:explosion val="50"/>
            <c:spPr>
              <a:solidFill>
                <a:srgbClr val="7a9346"/>
              </a:solidFill>
              <a:ln w="9360">
                <a:noFill/>
              </a:ln>
            </c:spPr>
          </c:dPt>
          <c:dPt>
            <c:idx val="3"/>
            <c:explosion val="50"/>
            <c:spPr>
              <a:solidFill>
                <a:srgbClr val="654e7f"/>
              </a:solidFill>
              <a:ln w="9360">
                <a:noFill/>
              </a:ln>
            </c:spPr>
          </c:dPt>
          <c:dPt>
            <c:idx val="4"/>
            <c:explosion val="50"/>
            <c:spPr>
              <a:solidFill>
                <a:srgbClr val="3b879c"/>
              </a:solidFill>
              <a:ln w="9360">
                <a:noFill/>
              </a:ln>
            </c:spPr>
          </c:dPt>
          <c:dPt>
            <c:idx val="5"/>
            <c:explosion val="50"/>
            <c:spPr>
              <a:solidFill>
                <a:srgbClr val="c27637"/>
              </a:solidFill>
              <a:ln w="9360">
                <a:noFill/>
              </a:ln>
            </c:spPr>
          </c:dPt>
          <c:dPt>
            <c:idx val="6"/>
            <c:explosion val="50"/>
            <c:spPr>
              <a:solidFill>
                <a:srgbClr val="4978b1"/>
              </a:solidFill>
              <a:ln w="9360">
                <a:noFill/>
              </a:ln>
            </c:spPr>
          </c:dPt>
          <c:dPt>
            <c:idx val="7"/>
            <c:explosion val="50"/>
            <c:spPr>
              <a:solidFill>
                <a:srgbClr val="b34a48"/>
              </a:solidFill>
              <a:ln w="9360">
                <a:noFill/>
              </a:ln>
            </c:spPr>
          </c:dPt>
          <c:dPt>
            <c:idx val="8"/>
            <c:explosion val="50"/>
            <c:spPr>
              <a:solidFill>
                <a:srgbClr val="91af53"/>
              </a:solidFill>
              <a:ln w="9360">
                <a:noFill/>
              </a:ln>
            </c:spPr>
          </c:dPt>
          <c:dPt>
            <c:idx val="9"/>
            <c:explosion val="50"/>
            <c:spPr>
              <a:solidFill>
                <a:srgbClr val="775d97"/>
              </a:solidFill>
              <a:ln w="9360">
                <a:noFill/>
              </a:ln>
            </c:spPr>
          </c:dPt>
          <c:dPt>
            <c:idx val="10"/>
            <c:explosion val="50"/>
            <c:spPr>
              <a:solidFill>
                <a:srgbClr val="46a1b9"/>
              </a:solidFill>
              <a:ln w="9360">
                <a:noFill/>
              </a:ln>
            </c:spPr>
          </c:dPt>
          <c:dPt>
            <c:idx val="11"/>
            <c:explosion val="50"/>
            <c:spPr>
              <a:solidFill>
                <a:srgbClr val="e78c41"/>
              </a:solidFill>
              <a:ln w="9360">
                <a:noFill/>
              </a:ln>
            </c:spPr>
          </c:dPt>
          <c:dPt>
            <c:idx val="12"/>
            <c:explosion val="50"/>
            <c:spPr>
              <a:solidFill>
                <a:srgbClr val="7e9bc7"/>
              </a:solidFill>
              <a:ln w="9360">
                <a:noFill/>
              </a:ln>
            </c:spPr>
          </c:dPt>
          <c:dPt>
            <c:idx val="13"/>
            <c:explosion val="50"/>
            <c:spPr>
              <a:solidFill>
                <a:srgbClr val="ca7e7d"/>
              </a:solidFill>
              <a:ln w="9360">
                <a:noFill/>
              </a:ln>
            </c:spPr>
          </c:dPt>
          <c:dPt>
            <c:idx val="14"/>
            <c:explosion val="50"/>
            <c:spPr>
              <a:solidFill>
                <a:srgbClr val="adc683"/>
              </a:solidFill>
              <a:ln w="9360">
                <a:noFill/>
              </a:ln>
            </c:spPr>
          </c:dPt>
          <c:dPt>
            <c:idx val="15"/>
            <c:explosion val="50"/>
            <c:spPr>
              <a:solidFill>
                <a:srgbClr val="9a89b2"/>
              </a:solidFill>
              <a:ln w="9360">
                <a:noFill/>
              </a:ln>
            </c:spPr>
          </c:dPt>
          <c:dPt>
            <c:idx val="16"/>
            <c:explosion val="50"/>
            <c:spPr>
              <a:solidFill>
                <a:srgbClr val="7cbacf"/>
              </a:solidFill>
              <a:ln w="9360">
                <a:noFill/>
              </a:ln>
            </c:spPr>
          </c:dPt>
          <c:dPt>
            <c:idx val="17"/>
            <c:explosion val="50"/>
            <c:spPr>
              <a:solidFill>
                <a:srgbClr val="f8aa7a"/>
              </a:solidFill>
              <a:ln w="9360">
                <a:noFill/>
              </a:ln>
            </c:spPr>
          </c:dPt>
          <c:dPt>
            <c:idx val="18"/>
            <c:explosion val="50"/>
            <c:spPr>
              <a:solidFill>
                <a:srgbClr val="b5c3db"/>
              </a:solidFill>
              <a:ln w="9360">
                <a:noFill/>
              </a:ln>
            </c:spPr>
          </c:dPt>
          <c:dPt>
            <c:idx val="19"/>
            <c:explosion val="50"/>
            <c:spPr>
              <a:solidFill>
                <a:srgbClr val="ddb5b5"/>
              </a:solidFill>
              <a:ln w="9360">
                <a:noFill/>
              </a:ln>
            </c:spPr>
          </c:dPt>
          <c:dLbls>
            <c:dLbl>
              <c:idx val="0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3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4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5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6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7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8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9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0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1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2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3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4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5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6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7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8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9"/>
              <c:txPr>
                <a:bodyPr wrap="none"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</a:defRPr>
                  </a:pPr>
                </a:p>
              </c:txPr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 wrap="none"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20"/>
                <c:pt idx="0">
                  <c:v>Русские</c:v>
                </c:pt>
                <c:pt idx="1">
                  <c:v>Татары  </c:v>
                </c:pt>
                <c:pt idx="2">
                  <c:v> Армяне  </c:v>
                </c:pt>
                <c:pt idx="3">
                  <c:v> Башкиры </c:v>
                </c:pt>
                <c:pt idx="4">
                  <c:v> Узбеки</c:v>
                </c:pt>
                <c:pt idx="5">
                  <c:v>Азербайджанцы  </c:v>
                </c:pt>
                <c:pt idx="6">
                  <c:v> Немцы </c:v>
                </c:pt>
                <c:pt idx="7">
                  <c:v>Белорусы</c:v>
                </c:pt>
                <c:pt idx="8">
                  <c:v>Таджики</c:v>
                </c:pt>
                <c:pt idx="9">
                  <c:v> Казахи</c:v>
                </c:pt>
                <c:pt idx="10">
                  <c:v> Киркизы</c:v>
                </c:pt>
                <c:pt idx="11">
                  <c:v>Марийцы  </c:v>
                </c:pt>
                <c:pt idx="12">
                  <c:v>Мордва</c:v>
                </c:pt>
                <c:pt idx="13">
                  <c:v>Тувинцы</c:v>
                </c:pt>
                <c:pt idx="14">
                  <c:v>Удмурты </c:v>
                </c:pt>
                <c:pt idx="15">
                  <c:v>Украинцы</c:v>
                </c:pt>
                <c:pt idx="16">
                  <c:v>Цыгане</c:v>
                </c:pt>
                <c:pt idx="17">
                  <c:v>Чуваши</c:v>
                </c:pt>
                <c:pt idx="18">
                  <c:v>Эстонцы </c:v>
                </c:pt>
                <c:pt idx="19">
                  <c:v>и др. 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20"/>
                <c:pt idx="0">
                  <c:v>65676</c:v>
                </c:pt>
                <c:pt idx="1">
                  <c:v>7000</c:v>
                </c:pt>
                <c:pt idx="2">
                  <c:v>600</c:v>
                </c:pt>
                <c:pt idx="3">
                  <c:v>300</c:v>
                </c:pt>
                <c:pt idx="4">
                  <c:v>300</c:v>
                </c:pt>
                <c:pt idx="5">
                  <c:v>60</c:v>
                </c:pt>
                <c:pt idx="6">
                  <c:v>2400</c:v>
                </c:pt>
                <c:pt idx="7">
                  <c:v>120</c:v>
                </c:pt>
                <c:pt idx="8">
                  <c:v>260</c:v>
                </c:pt>
                <c:pt idx="9">
                  <c:v>80</c:v>
                </c:pt>
                <c:pt idx="10">
                  <c:v>320</c:v>
                </c:pt>
                <c:pt idx="11">
                  <c:v>240</c:v>
                </c:pt>
                <c:pt idx="12">
                  <c:v>60</c:v>
                </c:pt>
                <c:pt idx="13">
                  <c:v>60</c:v>
                </c:pt>
                <c:pt idx="14">
                  <c:v>60</c:v>
                </c:pt>
                <c:pt idx="15">
                  <c:v>620</c:v>
                </c:pt>
                <c:pt idx="16">
                  <c:v>120</c:v>
                </c:pt>
                <c:pt idx="17">
                  <c:v>260</c:v>
                </c:pt>
                <c:pt idx="18">
                  <c:v>40</c:v>
                </c:pt>
                <c:pt idx="19">
                  <c:v>5000</c:v>
                </c:pt>
              </c:numCache>
            </c:numRef>
          </c:val>
        </c:ser>
        <c:firstSliceAng val="0"/>
        <c:holeSize val="50"/>
      </c:doughnutChart>
      <c:spPr>
        <a:noFill/>
        <a:ln w="0">
          <a:noFill/>
        </a:ln>
      </c:spPr>
    </c:plotArea>
    <c:plotVisOnly val="1"/>
    <c:dispBlanksAs val="zero"/>
  </c:chart>
  <c:spPr>
    <a:noFill/>
    <a:ln w="0">
      <a:noFill/>
    </a:ln>
  </c:spPr>
</c:chartSpace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sldImg"/>
          </p:nvPr>
        </p:nvSpPr>
        <p:spPr>
          <a:xfrm>
            <a:off x="0" y="812520"/>
            <a:ext cx="0" cy="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перемещения страницы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Для правки формата примечаний щёлкните мышью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&lt;верхний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1" name="PlaceHolder 4"/>
          <p:cNvSpPr>
            <a:spLocks noGrp="1"/>
          </p:cNvSpPr>
          <p:nvPr>
            <p:ph type="dt" idx="37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2" name="PlaceHolder 5"/>
          <p:cNvSpPr>
            <a:spLocks noGrp="1"/>
          </p:cNvSpPr>
          <p:nvPr>
            <p:ph type="ftr" idx="38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3" name="PlaceHolder 6"/>
          <p:cNvSpPr>
            <a:spLocks noGrp="1"/>
          </p:cNvSpPr>
          <p:nvPr>
            <p:ph type="sldNum" idx="39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44F77078-8849-4C93-A6E8-F9004745CA67}" type="slidenum"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&lt;номер&gt;</a:t>
            </a:fld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PlaceHolder 1"/>
          <p:cNvSpPr>
            <a:spLocks noGrp="1"/>
          </p:cNvSpPr>
          <p:nvPr>
            <p:ph type="sldImg"/>
          </p:nvPr>
        </p:nvSpPr>
        <p:spPr>
          <a:xfrm>
            <a:off x="217440" y="801720"/>
            <a:ext cx="7121160" cy="4005000"/>
          </a:xfrm>
          <a:prstGeom prst="rect">
            <a:avLst/>
          </a:prstGeom>
          <a:ln w="0">
            <a:noFill/>
          </a:ln>
        </p:spPr>
      </p:sp>
      <p:sp>
        <p:nvSpPr>
          <p:cNvPr id="182" name="PlaceHolder 2"/>
          <p:cNvSpPr>
            <a:spLocks noGrp="1"/>
          </p:cNvSpPr>
          <p:nvPr>
            <p:ph type="body"/>
          </p:nvPr>
        </p:nvSpPr>
        <p:spPr>
          <a:xfrm>
            <a:off x="756000" y="5078160"/>
            <a:ext cx="6044400" cy="48092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rmAutofit/>
          </a:bodyPr>
          <a:p>
            <a:pPr marL="216000" indent="-216000">
              <a:buNone/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3" name="PlaceHolder 3"/>
          <p:cNvSpPr>
            <a:spLocks noGrp="1"/>
          </p:cNvSpPr>
          <p:nvPr>
            <p:ph type="sldNum" idx="40"/>
          </p:nvPr>
        </p:nvSpPr>
        <p:spPr>
          <a:xfrm>
            <a:off x="4282560" y="10154880"/>
            <a:ext cx="3272040" cy="53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/>
                </a:solidFill>
                <a:latin typeface="+mn-lt"/>
                <a:ea typeface="+mn-ea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CEA5A3E-7B02-406F-8ABE-CDBF0572E933}" type="slidenum">
              <a:rPr b="0" lang="ru-RU" sz="1200" spc="-1" strike="noStrike">
                <a:solidFill>
                  <a:schemeClr val="dk1"/>
                </a:solidFill>
                <a:latin typeface="+mn-lt"/>
                <a:ea typeface="+mn-ea"/>
              </a:rPr>
              <a:t>9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subTitle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87C009D4-B3A1-444C-8187-D439E7A265C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9"/>
          </p:nvPr>
        </p:nvSpPr>
        <p:spPr/>
        <p:txBody>
          <a:bodyPr/>
          <a:p>
            <a:fld id="{7A9EC72B-1DB1-4F0E-A7C6-EEE5AF16C456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0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2"/>
          </p:nvPr>
        </p:nvSpPr>
        <p:spPr/>
        <p:txBody>
          <a:bodyPr/>
          <a:p>
            <a:fld id="{3266D8EF-8BBA-4632-AF66-0D356596396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33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3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5"/>
          </p:nvPr>
        </p:nvSpPr>
        <p:spPr/>
        <p:txBody>
          <a:bodyPr/>
          <a:p>
            <a:fld id="{2916443D-5D21-435F-999D-0608432821CA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5"/>
          </p:nvPr>
        </p:nvSpPr>
        <p:spPr/>
        <p:txBody>
          <a:bodyPr/>
          <a:p>
            <a:fld id="{B8D17C01-7983-4B04-BE46-B6EFB502FF7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6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8"/>
          </p:nvPr>
        </p:nvSpPr>
        <p:spPr/>
        <p:txBody>
          <a:bodyPr/>
          <a:p>
            <a:fld id="{3DEF9078-43A0-4650-A4AC-2990639FD8D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9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792D96C8-9A0A-41F8-AC30-3F7640A7B312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96C75DCA-28F2-4F7A-9437-0F61F54DB21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5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/>
          </p:nvPr>
        </p:nvSpPr>
        <p:spPr>
          <a:xfrm>
            <a:off x="60948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/>
          </p:nvPr>
        </p:nvSpPr>
        <p:spPr>
          <a:xfrm>
            <a:off x="6231960" y="1604520"/>
            <a:ext cx="535428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7"/>
          </p:nvPr>
        </p:nvSpPr>
        <p:spPr/>
        <p:txBody>
          <a:bodyPr/>
          <a:p>
            <a:fld id="{42AF0D35-B9FE-4029-BBFD-13D0E5556B72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8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0"/>
          </p:nvPr>
        </p:nvSpPr>
        <p:spPr/>
        <p:txBody>
          <a:bodyPr/>
          <a:p>
            <a:fld id="{B42B9AF1-1220-4F2E-B720-48C7A0821DB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1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50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3"/>
          </p:nvPr>
        </p:nvSpPr>
        <p:spPr/>
        <p:txBody>
          <a:bodyPr/>
          <a:p>
            <a:fld id="{08CC4393-AF2B-4BFE-93D9-22A2217A0153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24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6"/>
          </p:nvPr>
        </p:nvSpPr>
        <p:spPr/>
        <p:txBody>
          <a:bodyPr/>
          <a:p>
            <a:fld id="{7C5E29D8-EB5F-45EC-9AF3-FD5B067A10AE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7"/>
          </p:nvPr>
        </p:nvSpPr>
        <p:spPr/>
        <p:txBody>
          <a:bodyPr/>
          <a:p>
            <a:r>
              <a:rPr lang="ru-RU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ftr" idx="1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C79CA0A-2CFD-457A-A862-7D79185A1F77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10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 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ftr" idx="28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sldNum" idx="29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A8394837-FFA7-4ED6-800D-AAF2A3CC78DB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30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ftr" idx="31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sldNum" idx="32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8F03193-F828-469A-96E2-99267BAE1412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0" name="PlaceHolder 3"/>
          <p:cNvSpPr>
            <a:spLocks noGrp="1"/>
          </p:cNvSpPr>
          <p:nvPr>
            <p:ph type="dt" idx="33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3"/>
          <p:cNvSpPr>
            <a:spLocks noGrp="1"/>
          </p:cNvSpPr>
          <p:nvPr>
            <p:ph type="ftr" idx="34"/>
          </p:nvPr>
        </p:nvSpPr>
        <p:spPr>
          <a:xfrm>
            <a:off x="4165200" y="6356520"/>
            <a:ext cx="3857400" cy="36180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4" name="PlaceHolder 4"/>
          <p:cNvSpPr>
            <a:spLocks noGrp="1"/>
          </p:cNvSpPr>
          <p:nvPr>
            <p:ph type="sldNum" idx="35"/>
          </p:nvPr>
        </p:nvSpPr>
        <p:spPr>
          <a:xfrm>
            <a:off x="873720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3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8E37A3CA-CCB4-4214-9294-B6EBCBC1EC5A}" type="slidenum">
              <a:rPr b="0" lang="ru-RU" sz="13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&lt;номер&gt;</a:t>
            </a:fld>
            <a:endParaRPr b="0" lang="ru-RU" sz="13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5" name="PlaceHolder 5"/>
          <p:cNvSpPr>
            <a:spLocks noGrp="1"/>
          </p:cNvSpPr>
          <p:nvPr>
            <p:ph type="dt" idx="36"/>
          </p:nvPr>
        </p:nvSpPr>
        <p:spPr>
          <a:xfrm>
            <a:off x="609480" y="6356520"/>
            <a:ext cx="2841480" cy="36180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ftr" idx="4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ldNum" idx="5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56A1FEB6-EE99-4AD8-ACF9-064669AACFAC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dt" idx="6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ftr" idx="7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sldNum" idx="8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A1B7EBE-91FD-4E85-A03D-8AAD3AF1FDBB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9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08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" name="PlaceHolder 3"/>
          <p:cNvSpPr>
            <a:spLocks noGrp="1"/>
          </p:cNvSpPr>
          <p:nvPr>
            <p:ph type="ftr" idx="10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" name="PlaceHolder 4"/>
          <p:cNvSpPr>
            <a:spLocks noGrp="1"/>
          </p:cNvSpPr>
          <p:nvPr>
            <p:ph type="sldNum" idx="11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35A564DD-8BD4-4F6F-9441-E9D1286F0A92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" name="PlaceHolder 5"/>
          <p:cNvSpPr>
            <a:spLocks noGrp="1"/>
          </p:cNvSpPr>
          <p:nvPr>
            <p:ph type="dt" idx="12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ftr" idx="13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sldNum" idx="14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A93AE9E-B0DE-4F5B-8B9D-726E12D4F290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5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60948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31960" y="1604520"/>
            <a:ext cx="5353920" cy="3976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ftr" idx="16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5"/>
          <p:cNvSpPr>
            <a:spLocks noGrp="1"/>
          </p:cNvSpPr>
          <p:nvPr>
            <p:ph type="sldNum" idx="17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6EC5F95E-B442-4C70-8505-7DEF72B78406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" name="PlaceHolder 6"/>
          <p:cNvSpPr>
            <a:spLocks noGrp="1"/>
          </p:cNvSpPr>
          <p:nvPr>
            <p:ph type="dt" idx="18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PlaceHolder 1"/>
          <p:cNvSpPr>
            <a:spLocks noGrp="1"/>
          </p:cNvSpPr>
          <p:nvPr>
            <p:ph type="ftr" idx="19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" name="PlaceHolder 2"/>
          <p:cNvSpPr>
            <a:spLocks noGrp="1"/>
          </p:cNvSpPr>
          <p:nvPr>
            <p:ph type="sldNum" idx="20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0CB2C7FC-FC70-4A8F-94C7-08A03E6F45EC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3"/>
          <p:cNvSpPr>
            <a:spLocks noGrp="1"/>
          </p:cNvSpPr>
          <p:nvPr>
            <p:ph type="dt" idx="21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09480" y="221040"/>
            <a:ext cx="10972080" cy="1249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ftr" idx="22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sldNum" idx="23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FC22D6F0-F645-4973-9905-F66A206C5963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dt" idx="24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ftr" idx="25"/>
          </p:nvPr>
        </p:nvSpPr>
        <p:spPr>
          <a:xfrm>
            <a:off x="4038480" y="6356520"/>
            <a:ext cx="41101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 defTabSz="914400">
              <a:lnSpc>
                <a:spcPct val="100000"/>
              </a:lnSpc>
              <a:buNone/>
              <a:tabLst>
                <a:tab algn="l" pos="0"/>
              </a:tabLst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 defTabSz="91440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&lt;нижний колонтитул&gt;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 type="sldNum" idx="26"/>
          </p:nvPr>
        </p:nvSpPr>
        <p:spPr>
          <a:xfrm>
            <a:off x="86104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tabLst>
                <a:tab algn="l" pos="0"/>
              </a:tabLst>
              <a:def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  <a:tabLst>
                <a:tab algn="l" pos="0"/>
              </a:tabLst>
            </a:pPr>
            <a:fld id="{B3E10C36-D5AF-4439-A25E-DD6F529C0DF5}" type="slidenum">
              <a:rPr b="0" lang="ru-RU" sz="1200" spc="-1" strike="noStrike">
                <a:solidFill>
                  <a:schemeClr val="dk1">
                    <a:tint val="82000"/>
                  </a:schemeClr>
                </a:solidFill>
                <a:latin typeface="Aptos"/>
              </a:rPr>
              <a:t>&lt;номер&gt;</a:t>
            </a:fld>
            <a:endParaRPr b="0" lang="ru-RU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2" name="PlaceHolder 3"/>
          <p:cNvSpPr>
            <a:spLocks noGrp="1"/>
          </p:cNvSpPr>
          <p:nvPr>
            <p:ph type="dt" idx="27"/>
          </p:nvPr>
        </p:nvSpPr>
        <p:spPr>
          <a:xfrm>
            <a:off x="838080" y="6356520"/>
            <a:ext cx="2738520" cy="360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ru-RU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ru-RU" sz="1400" spc="-1" strike="noStrike">
                <a:solidFill>
                  <a:srgbClr val="000000"/>
                </a:solidFill>
                <a:latin typeface="Times New Roman"/>
              </a:rPr>
              <a:t>&lt;дата/время&gt;</a:t>
            </a:r>
            <a:endParaRPr b="0" lang="ru-RU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3" name="PlaceHolder 4"/>
          <p:cNvSpPr>
            <a:spLocks noGrp="1"/>
          </p:cNvSpPr>
          <p:nvPr>
            <p:ph type="title"/>
          </p:nvPr>
        </p:nvSpPr>
        <p:spPr>
          <a:xfrm>
            <a:off x="609480" y="273600"/>
            <a:ext cx="10972440" cy="11448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r>
              <a:rPr b="0" lang="ru-RU" sz="4400" spc="-1" strike="noStrike">
                <a:solidFill>
                  <a:srgbClr val="000000"/>
                </a:solidFill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solidFill>
                  <a:srgbClr val="000000"/>
                </a:solidFill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solidFill>
                  <a:srgbClr val="000000"/>
                </a:solidFill>
                <a:latin typeface="Arial"/>
              </a:rPr>
              <a:t>Второй уровень структуры</a:t>
            </a:r>
            <a:endParaRPr b="0" lang="ru-RU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solidFill>
                  <a:srgbClr val="000000"/>
                </a:solidFill>
                <a:latin typeface="Arial"/>
              </a:rPr>
              <a:t>Третий уровень структуры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Четвёртый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Пятый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Шестой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solidFill>
                  <a:srgbClr val="000000"/>
                </a:solidFill>
                <a:latin typeface="Arial"/>
              </a:rPr>
              <a:t>Седьмой уровень структуры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slideLayout" Target="../slideLayouts/slideLayout9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36.png"/><Relationship Id="rId5" Type="http://schemas.openxmlformats.org/officeDocument/2006/relationships/image" Target="../media/image37.png"/><Relationship Id="rId6" Type="http://schemas.openxmlformats.org/officeDocument/2006/relationships/image" Target="../media/image38.png"/><Relationship Id="rId7" Type="http://schemas.openxmlformats.org/officeDocument/2006/relationships/slideLayout" Target="../slideLayouts/slideLayout8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jpeg"/><Relationship Id="rId5" Type="http://schemas.openxmlformats.org/officeDocument/2006/relationships/chart" Target="../charts/chart1.xml"/><Relationship Id="rId6" Type="http://schemas.openxmlformats.org/officeDocument/2006/relationships/image" Target="../media/image8.png"/><Relationship Id="rId7" Type="http://schemas.openxmlformats.org/officeDocument/2006/relationships/slideLayout" Target="../slideLayouts/slideLayout8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9.png"/><Relationship Id="rId5" Type="http://schemas.openxmlformats.org/officeDocument/2006/relationships/image" Target="../media/image10.png"/><Relationship Id="rId6" Type="http://schemas.openxmlformats.org/officeDocument/2006/relationships/slideLayout" Target="../slideLayouts/slideLayout8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11.jpeg"/><Relationship Id="rId5" Type="http://schemas.openxmlformats.org/officeDocument/2006/relationships/image" Target="../media/image12.png"/><Relationship Id="rId6" Type="http://schemas.openxmlformats.org/officeDocument/2006/relationships/image" Target="../media/image10.png"/><Relationship Id="rId7" Type="http://schemas.openxmlformats.org/officeDocument/2006/relationships/image" Target="../media/image13.png"/><Relationship Id="rId8" Type="http://schemas.openxmlformats.org/officeDocument/2006/relationships/image" Target="../media/image14.png"/><Relationship Id="rId9" Type="http://schemas.openxmlformats.org/officeDocument/2006/relationships/image" Target="../media/image15.png"/><Relationship Id="rId10" Type="http://schemas.openxmlformats.org/officeDocument/2006/relationships/slideLayout" Target="../slideLayouts/slideLayout8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16.png"/><Relationship Id="rId5" Type="http://schemas.openxmlformats.org/officeDocument/2006/relationships/image" Target="../media/image17.png"/><Relationship Id="rId6" Type="http://schemas.openxmlformats.org/officeDocument/2006/relationships/image" Target="../media/image18.png"/><Relationship Id="rId7" Type="http://schemas.openxmlformats.org/officeDocument/2006/relationships/slideLayout" Target="../slideLayouts/slideLayout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19.jpeg"/><Relationship Id="rId5" Type="http://schemas.openxmlformats.org/officeDocument/2006/relationships/image" Target="../media/image20.png"/><Relationship Id="rId6" Type="http://schemas.openxmlformats.org/officeDocument/2006/relationships/image" Target="../media/image21.jpeg"/><Relationship Id="rId7" Type="http://schemas.openxmlformats.org/officeDocument/2006/relationships/image" Target="../media/image22.jpeg"/><Relationship Id="rId8" Type="http://schemas.openxmlformats.org/officeDocument/2006/relationships/image" Target="../media/image23.png"/><Relationship Id="rId9" Type="http://schemas.openxmlformats.org/officeDocument/2006/relationships/slideLayout" Target="../slideLayouts/slideLayout8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24.png"/><Relationship Id="rId5" Type="http://schemas.openxmlformats.org/officeDocument/2006/relationships/image" Target="../media/image25.png"/><Relationship Id="rId6" Type="http://schemas.openxmlformats.org/officeDocument/2006/relationships/image" Target="../media/image26.jpeg"/><Relationship Id="rId7" Type="http://schemas.openxmlformats.org/officeDocument/2006/relationships/slideLayout" Target="../slideLayouts/slideLayout8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27.pn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png"/><Relationship Id="rId8" Type="http://schemas.openxmlformats.org/officeDocument/2006/relationships/image" Target="../media/image31.png"/><Relationship Id="rId9" Type="http://schemas.openxmlformats.org/officeDocument/2006/relationships/slideLayout" Target="../slideLayouts/slideLayout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image" Target="../media/image33.jpeg"/><Relationship Id="rId3" Type="http://schemas.openxmlformats.org/officeDocument/2006/relationships/image" Target="../media/image34.jpeg"/><Relationship Id="rId4" Type="http://schemas.openxmlformats.org/officeDocument/2006/relationships/image" Target="../media/image6.png"/><Relationship Id="rId5" Type="http://schemas.openxmlformats.org/officeDocument/2006/relationships/image" Target="../media/image5.png"/><Relationship Id="rId6" Type="http://schemas.openxmlformats.org/officeDocument/2006/relationships/image" Target="../media/image35.png"/><Relationship Id="rId7" Type="http://schemas.openxmlformats.org/officeDocument/2006/relationships/slideLayout" Target="../slideLayouts/slideLayout12.xml"/><Relationship Id="rId8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53;p13" descr=""/>
          <p:cNvPicPr/>
          <p:nvPr/>
        </p:nvPicPr>
        <p:blipFill>
          <a:blip r:embed="rId1"/>
          <a:stretch/>
        </p:blipFill>
        <p:spPr>
          <a:xfrm>
            <a:off x="2881080" y="583560"/>
            <a:ext cx="9306000" cy="6269760"/>
          </a:xfrm>
          <a:prstGeom prst="rect">
            <a:avLst/>
          </a:prstGeom>
          <a:ln w="0">
            <a:noFill/>
          </a:ln>
        </p:spPr>
      </p:pic>
      <p:pic>
        <p:nvPicPr>
          <p:cNvPr id="65" name="Google Shape;54;p13" descr=""/>
          <p:cNvPicPr/>
          <p:nvPr/>
        </p:nvPicPr>
        <p:blipFill>
          <a:blip r:embed="rId2"/>
          <a:stretch/>
        </p:blipFill>
        <p:spPr>
          <a:xfrm>
            <a:off x="601560" y="424800"/>
            <a:ext cx="1303920" cy="1693800"/>
          </a:xfrm>
          <a:prstGeom prst="rect">
            <a:avLst/>
          </a:prstGeom>
          <a:ln w="0">
            <a:noFill/>
          </a:ln>
        </p:spPr>
      </p:pic>
      <p:sp>
        <p:nvSpPr>
          <p:cNvPr id="66" name="Google Shape;56;p13"/>
          <p:cNvSpPr/>
          <p:nvPr/>
        </p:nvSpPr>
        <p:spPr>
          <a:xfrm>
            <a:off x="416520" y="4801680"/>
            <a:ext cx="6958440" cy="13161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200880" rIns="200880" tIns="200880" bIns="200880" anchor="t">
            <a:sp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7" name="TextBox 2"/>
          <p:cNvSpPr/>
          <p:nvPr/>
        </p:nvSpPr>
        <p:spPr>
          <a:xfrm>
            <a:off x="486000" y="2736000"/>
            <a:ext cx="10309680" cy="11869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1">
                    <a:lumMod val="50000"/>
                  </a:schemeClr>
                </a:solidFill>
                <a:latin typeface="Arial"/>
              </a:rPr>
              <a:t>«</a:t>
            </a:r>
            <a:r>
              <a:rPr b="1" lang="ru-RU" sz="24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Open Sans"/>
              </a:rPr>
              <a:t>Об опыте работы Центров национальных культур 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Open Sans"/>
              </a:rPr>
              <a:t>как координаторов деятельности этнокультурных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400" spc="-1" strike="noStrike">
                <a:solidFill>
                  <a:schemeClr val="accent1">
                    <a:lumMod val="50000"/>
                  </a:schemeClr>
                </a:solidFill>
                <a:latin typeface="Arial"/>
                <a:ea typeface="Open Sans"/>
              </a:rPr>
              <a:t>объединений региона»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68" name="Рисунок 6" descr=""/>
          <p:cNvPicPr/>
          <p:nvPr/>
        </p:nvPicPr>
        <p:blipFill>
          <a:blip r:embed="rId3"/>
          <a:stretch/>
        </p:blipFill>
        <p:spPr>
          <a:xfrm>
            <a:off x="2161080" y="576000"/>
            <a:ext cx="894600" cy="1421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1" name="Рисунок 16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0" y="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172" name="Прямая соединительная линия 5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173" name="Рисунок 17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174" name="Рисунок 18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11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Shape 5"/>
          <p:cNvSpPr/>
          <p:nvPr/>
        </p:nvSpPr>
        <p:spPr>
          <a:xfrm>
            <a:off x="360000" y="1116000"/>
            <a:ext cx="5252400" cy="7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6" name="Прямоугольник 135"/>
          <p:cNvSpPr/>
          <p:nvPr/>
        </p:nvSpPr>
        <p:spPr>
          <a:xfrm>
            <a:off x="475560" y="117360"/>
            <a:ext cx="1082808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Мероприятия в рамках празднования Дня языков народов России и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Года единства народов России в 2026 году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Прямоугольник 142"/>
          <p:cNvSpPr/>
          <p:nvPr/>
        </p:nvSpPr>
        <p:spPr>
          <a:xfrm>
            <a:off x="1343520" y="1398600"/>
            <a:ext cx="9434880" cy="76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marL="285840" indent="-285840" defTabSz="914400">
              <a:lnSpc>
                <a:spcPct val="100000"/>
              </a:lnSpc>
              <a:buClr>
                <a:srgbClr val="163e64"/>
              </a:buClr>
              <a:buFont typeface="OpenSymbol"/>
              <a:buChar char="-"/>
            </a:pPr>
            <a:r>
              <a:rPr b="1" lang="ru-RU" sz="2400" spc="-1" strike="noStrike">
                <a:solidFill>
                  <a:srgbClr val="163e64"/>
                </a:solidFill>
                <a:latin typeface="Times New Roman"/>
              </a:rPr>
              <a:t>организация  встреч, круглых столов, выставок, экскурсий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marL="285840" indent="-285840" defTabSz="914400">
              <a:lnSpc>
                <a:spcPct val="100000"/>
              </a:lnSpc>
              <a:buClr>
                <a:srgbClr val="163e64"/>
              </a:buClr>
              <a:buFont typeface="OpenSymbol"/>
              <a:buChar char="-"/>
            </a:pPr>
            <a:r>
              <a:rPr b="1" lang="ru-RU" sz="2400" spc="-1" strike="noStrike">
                <a:solidFill>
                  <a:srgbClr val="163e64"/>
                </a:solidFill>
                <a:latin typeface="Times New Roman"/>
              </a:rPr>
              <a:t>проведение фестивалей народного творчества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78" name="Picture 3" descr=""/>
          <p:cNvPicPr/>
          <p:nvPr/>
        </p:nvPicPr>
        <p:blipFill>
          <a:blip r:embed="rId4"/>
          <a:srcRect l="0" t="0" r="0" b="20130"/>
          <a:stretch/>
        </p:blipFill>
        <p:spPr>
          <a:xfrm>
            <a:off x="7380000" y="2412000"/>
            <a:ext cx="4498920" cy="26935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79" name="" descr=""/>
          <p:cNvPicPr/>
          <p:nvPr/>
        </p:nvPicPr>
        <p:blipFill>
          <a:blip r:embed="rId5"/>
          <a:stretch/>
        </p:blipFill>
        <p:spPr>
          <a:xfrm>
            <a:off x="295920" y="2421000"/>
            <a:ext cx="3882960" cy="265392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pic>
        <p:nvPicPr>
          <p:cNvPr id="180" name="" descr=""/>
          <p:cNvPicPr/>
          <p:nvPr/>
        </p:nvPicPr>
        <p:blipFill>
          <a:blip r:embed="rId6"/>
          <a:stretch/>
        </p:blipFill>
        <p:spPr>
          <a:xfrm>
            <a:off x="3744000" y="3852000"/>
            <a:ext cx="3862440" cy="289656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Рисунок 22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0" y="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70" name="Прямая соединительная линия 12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71" name="Рисунок 13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72" name="Рисунок 4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2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3" name="Прямоугольник 86"/>
          <p:cNvSpPr/>
          <p:nvPr/>
        </p:nvSpPr>
        <p:spPr>
          <a:xfrm>
            <a:off x="1922040" y="432360"/>
            <a:ext cx="8395200" cy="47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Futura PT"/>
              </a:rPr>
              <a:t>Население Анжеро-Судженского городского округа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4" name="Shape 92"/>
          <p:cNvSpPr/>
          <p:nvPr/>
        </p:nvSpPr>
        <p:spPr>
          <a:xfrm>
            <a:off x="360000" y="1116000"/>
            <a:ext cx="5252400" cy="424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2200" spc="-1" strike="noStrike">
                <a:solidFill>
                  <a:srgbClr val="002060"/>
                </a:solidFill>
                <a:latin typeface="Times New Roman"/>
              </a:rPr>
              <a:t>Проживают 53 нации и народности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75" name="Прямоугольник 88"/>
          <p:cNvSpPr/>
          <p:nvPr/>
        </p:nvSpPr>
        <p:spPr>
          <a:xfrm>
            <a:off x="828000" y="4128480"/>
            <a:ext cx="4567680" cy="31024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По данным Всероссийской переписи населения  2020 года, наиболее многочисленные народы: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русские - 65 676,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татары - 1 938,      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немцы - 638,      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украинцы - 154,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армяне - 112,         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таджики - 73,        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чуваши - 73,    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киргизы - 58,     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башкиры - 56,                                           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14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узбеки - 55</a:t>
            </a:r>
            <a:endParaRPr b="0" lang="ru-RU" sz="14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76" name="Picture 2" descr="Город Анжеро-Судженск, Кемеровская область"/>
          <p:cNvPicPr/>
          <p:nvPr/>
        </p:nvPicPr>
        <p:blipFill>
          <a:blip r:embed="rId4">
            <a:lum contrast="20000"/>
          </a:blip>
          <a:stretch/>
        </p:blipFill>
        <p:spPr>
          <a:xfrm>
            <a:off x="5436000" y="1260000"/>
            <a:ext cx="4855680" cy="30160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graphicFrame>
        <p:nvGraphicFramePr>
          <p:cNvPr id="77" name="Диаграмма 13"/>
          <p:cNvGraphicFramePr/>
          <p:nvPr/>
        </p:nvGraphicFramePr>
        <p:xfrm>
          <a:off x="-96840" y="1544760"/>
          <a:ext cx="5709240" cy="2619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pic>
        <p:nvPicPr>
          <p:cNvPr id="78" name="" descr=""/>
          <p:cNvPicPr/>
          <p:nvPr/>
        </p:nvPicPr>
        <p:blipFill>
          <a:blip r:embed="rId6"/>
          <a:stretch/>
        </p:blipFill>
        <p:spPr>
          <a:xfrm>
            <a:off x="7164000" y="4032000"/>
            <a:ext cx="4591440" cy="251892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" name="Рисунок 1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0" y="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80" name="Прямая соединительная линия 1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81" name="Рисунок 2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82" name="Рисунок 3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3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3" name="Прямоугольник 96"/>
          <p:cNvSpPr/>
          <p:nvPr/>
        </p:nvSpPr>
        <p:spPr>
          <a:xfrm>
            <a:off x="1850040" y="432360"/>
            <a:ext cx="8395200" cy="479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Futura PT"/>
              </a:rPr>
              <a:t>Историческая справка Центра национальной культуры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4" name="Shape 1"/>
          <p:cNvSpPr/>
          <p:nvPr/>
        </p:nvSpPr>
        <p:spPr>
          <a:xfrm>
            <a:off x="360000" y="1116000"/>
            <a:ext cx="5252400" cy="7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5" name="Прямоугольник 98"/>
          <p:cNvSpPr/>
          <p:nvPr/>
        </p:nvSpPr>
        <p:spPr>
          <a:xfrm>
            <a:off x="291240" y="1575720"/>
            <a:ext cx="11779560" cy="2296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000" spc="-1" strike="noStrike">
                <a:solidFill>
                  <a:srgbClr val="000000"/>
                </a:solidFill>
                <a:latin typeface="Arial"/>
              </a:rPr>
              <a:t>            </a:t>
            </a:r>
            <a:r>
              <a:rPr b="1" lang="ru-RU" sz="10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  </a:t>
            </a:r>
            <a:r>
              <a:rPr b="1" lang="ru-RU" sz="2200" spc="-1" strike="noStrike">
                <a:solidFill>
                  <a:schemeClr val="accent2">
                    <a:lumMod val="50000"/>
                  </a:schemeClr>
                </a:solidFill>
                <a:latin typeface="Tinos"/>
              </a:rPr>
              <a:t>1986 год </a:t>
            </a:r>
            <a:r>
              <a:rPr b="1" lang="ru-RU" sz="2200" spc="-1" strike="noStrike">
                <a:solidFill>
                  <a:srgbClr val="163e64"/>
                </a:solidFill>
                <a:latin typeface="Tinos"/>
              </a:rPr>
              <a:t>- первый в Кузбассе Центр национальной культуры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200" spc="-1" strike="noStrike">
                <a:solidFill>
                  <a:schemeClr val="accent2">
                    <a:lumMod val="50000"/>
                  </a:schemeClr>
                </a:solidFill>
                <a:latin typeface="Tinos"/>
              </a:rPr>
              <a:t>       </a:t>
            </a:r>
            <a:r>
              <a:rPr b="1" lang="ru-RU" sz="2200" spc="-1" strike="noStrike">
                <a:solidFill>
                  <a:schemeClr val="accent2">
                    <a:lumMod val="50000"/>
                  </a:schemeClr>
                </a:solidFill>
                <a:latin typeface="Tinos"/>
              </a:rPr>
              <a:t>1995 год </a:t>
            </a:r>
            <a:r>
              <a:rPr b="1" lang="ru-RU" sz="2200" spc="-1" strike="noStrike">
                <a:solidFill>
                  <a:srgbClr val="163e64"/>
                </a:solidFill>
                <a:latin typeface="Tinos"/>
              </a:rPr>
              <a:t>- получил статус муниципального бюджетного учреждения культуры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86" name="Рисунок 99" descr=""/>
          <p:cNvPicPr/>
          <p:nvPr/>
        </p:nvPicPr>
        <p:blipFill>
          <a:blip r:embed="rId4"/>
          <a:srcRect l="9685" t="23461" r="13160" b="16406"/>
          <a:stretch/>
        </p:blipFill>
        <p:spPr>
          <a:xfrm>
            <a:off x="6048000" y="2664000"/>
            <a:ext cx="5356800" cy="3127680"/>
          </a:xfrm>
          <a:prstGeom prst="rect">
            <a:avLst/>
          </a:prstGeom>
          <a:ln w="0">
            <a:noFill/>
          </a:ln>
          <a:effectLst>
            <a:softEdge rad="88920"/>
          </a:effectLst>
        </p:spPr>
      </p:pic>
      <p:pic>
        <p:nvPicPr>
          <p:cNvPr id="87" name="" descr=""/>
          <p:cNvPicPr/>
          <p:nvPr/>
        </p:nvPicPr>
        <p:blipFill>
          <a:blip r:embed="rId5"/>
          <a:srcRect l="10033" t="23696" r="7748" b="2796"/>
          <a:stretch/>
        </p:blipFill>
        <p:spPr>
          <a:xfrm>
            <a:off x="443520" y="2664720"/>
            <a:ext cx="5315400" cy="316620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" name="Рисунок 5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0" y="3600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89" name="Прямая соединительная линия 2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90" name="Рисунок 7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91" name="Рисунок 8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4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2" name="Shape 2"/>
          <p:cNvSpPr/>
          <p:nvPr/>
        </p:nvSpPr>
        <p:spPr>
          <a:xfrm>
            <a:off x="360000" y="1116000"/>
            <a:ext cx="5252400" cy="7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3" name="Прямоугольник 106"/>
          <p:cNvSpPr/>
          <p:nvPr/>
        </p:nvSpPr>
        <p:spPr>
          <a:xfrm>
            <a:off x="2439360" y="378720"/>
            <a:ext cx="7915320" cy="42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Futura PT"/>
              </a:rPr>
              <a:t>Взаимодействие с общественными объединениями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  <a:ea typeface="Futura PT"/>
              </a:rPr>
              <a:t>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4" name="Прямоугольник 107"/>
          <p:cNvSpPr/>
          <p:nvPr/>
        </p:nvSpPr>
        <p:spPr>
          <a:xfrm>
            <a:off x="540000" y="1260000"/>
            <a:ext cx="11047320" cy="31622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163e64"/>
                </a:solidFill>
                <a:latin typeface="Tinos"/>
              </a:rPr>
              <a:t>- 27 клубных формирований, из них 20 для детей и молодежи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163e64"/>
                </a:solidFill>
                <a:latin typeface="Tinos"/>
              </a:rPr>
              <a:t>- 625 участников клубных формирований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163e64"/>
                </a:solidFill>
                <a:latin typeface="Tinos"/>
                <a:ea typeface="Open Sans"/>
              </a:rPr>
              <a:t>- поддерживает деятельность национальных общественных организаций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163e64"/>
                </a:solidFill>
                <a:latin typeface="Tinos"/>
                <a:ea typeface="Open Sans"/>
              </a:rPr>
              <a:t>  </a:t>
            </a:r>
            <a:r>
              <a:rPr b="1" lang="ru-RU" sz="2200" spc="-1" strike="noStrike">
                <a:solidFill>
                  <a:schemeClr val="accent2">
                    <a:lumMod val="50000"/>
                  </a:schemeClr>
                </a:solidFill>
                <a:latin typeface="Tinos"/>
                <a:ea typeface="Open Sans"/>
              </a:rPr>
              <a:t>немецкой, казачьей, армянской, татарской, киргизской, русской культур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defTabSz="914400">
              <a:lnSpc>
                <a:spcPct val="100000"/>
              </a:lnSpc>
            </a:pP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5" name="Прямоугольник 108"/>
          <p:cNvSpPr/>
          <p:nvPr/>
        </p:nvSpPr>
        <p:spPr>
          <a:xfrm>
            <a:off x="465120" y="3852720"/>
            <a:ext cx="10495440" cy="1323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r>
              <a:rPr b="1" lang="ru-RU" sz="1000" spc="-1" strike="noStrike">
                <a:solidFill>
                  <a:schemeClr val="accent2">
                    <a:lumMod val="50000"/>
                  </a:schemeClr>
                </a:solidFill>
                <a:latin typeface="Arial"/>
              </a:rPr>
              <a:t> </a:t>
            </a:r>
            <a:endParaRPr b="0" lang="ru-RU" sz="1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96" name="Picture 3" descr=""/>
          <p:cNvPicPr/>
          <p:nvPr/>
        </p:nvPicPr>
        <p:blipFill>
          <a:blip r:embed="rId4"/>
          <a:srcRect l="4778" t="9578" r="4508" b="13851"/>
          <a:stretch/>
        </p:blipFill>
        <p:spPr>
          <a:xfrm>
            <a:off x="468360" y="2839680"/>
            <a:ext cx="3309840" cy="20890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97" name="Рисунок 110" descr=""/>
          <p:cNvPicPr/>
          <p:nvPr/>
        </p:nvPicPr>
        <p:blipFill>
          <a:blip r:embed="rId5"/>
          <a:srcRect l="3307" t="5272" r="0" b="0"/>
          <a:stretch/>
        </p:blipFill>
        <p:spPr>
          <a:xfrm>
            <a:off x="3945960" y="2871000"/>
            <a:ext cx="3435120" cy="220176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pic>
        <p:nvPicPr>
          <p:cNvPr id="98" name="Рисунок 111" descr=""/>
          <p:cNvPicPr/>
          <p:nvPr/>
        </p:nvPicPr>
        <p:blipFill>
          <a:blip r:embed="rId6"/>
          <a:srcRect l="6056" t="25154" r="0" b="0"/>
          <a:stretch/>
        </p:blipFill>
        <p:spPr>
          <a:xfrm>
            <a:off x="1017000" y="4622040"/>
            <a:ext cx="3841200" cy="203616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pic>
        <p:nvPicPr>
          <p:cNvPr id="99" name="Рисунок 112" descr=""/>
          <p:cNvPicPr/>
          <p:nvPr/>
        </p:nvPicPr>
        <p:blipFill>
          <a:blip r:embed="rId7"/>
          <a:srcRect l="9084" t="0" r="12114" b="8392"/>
          <a:stretch/>
        </p:blipFill>
        <p:spPr>
          <a:xfrm>
            <a:off x="7592040" y="2871000"/>
            <a:ext cx="3314160" cy="216576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pic>
        <p:nvPicPr>
          <p:cNvPr id="100" name="Рисунок 113" descr=""/>
          <p:cNvPicPr/>
          <p:nvPr/>
        </p:nvPicPr>
        <p:blipFill>
          <a:blip r:embed="rId8"/>
          <a:srcRect l="0" t="20343" r="7462" b="0"/>
          <a:stretch/>
        </p:blipFill>
        <p:spPr>
          <a:xfrm>
            <a:off x="5117040" y="4572000"/>
            <a:ext cx="3122280" cy="201420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pic>
        <p:nvPicPr>
          <p:cNvPr id="101" name="Рисунок 114" descr=""/>
          <p:cNvPicPr/>
          <p:nvPr/>
        </p:nvPicPr>
        <p:blipFill>
          <a:blip r:embed="rId9"/>
          <a:srcRect l="18540" t="42202" r="33874" b="0"/>
          <a:stretch/>
        </p:blipFill>
        <p:spPr>
          <a:xfrm>
            <a:off x="8640000" y="4552920"/>
            <a:ext cx="2878200" cy="205488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" name="Рисунок 9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-24840" y="1152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103" name="Прямая соединительная линия 3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104" name="Рисунок 10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105" name="Рисунок 11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5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6" name="Shape 3"/>
          <p:cNvSpPr/>
          <p:nvPr/>
        </p:nvSpPr>
        <p:spPr>
          <a:xfrm>
            <a:off x="360000" y="1116000"/>
            <a:ext cx="5252400" cy="7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7" name="Прямоугольник 120"/>
          <p:cNvSpPr/>
          <p:nvPr/>
        </p:nvSpPr>
        <p:spPr>
          <a:xfrm>
            <a:off x="475560" y="117360"/>
            <a:ext cx="1082808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Мероприятия,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направленные на укрепление межнационального мира и согласия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8" name="Прямоугольник 122"/>
          <p:cNvSpPr/>
          <p:nvPr/>
        </p:nvSpPr>
        <p:spPr>
          <a:xfrm>
            <a:off x="1800000" y="5328000"/>
            <a:ext cx="2687760" cy="144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600" spc="-1" strike="noStrike" u="sng">
                <a:solidFill>
                  <a:schemeClr val="lt1"/>
                </a:solidFill>
                <a:uFillTx/>
                <a:latin typeface="Tinos"/>
              </a:rPr>
              <a:t>ЧИСЛО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chemeClr val="accent1"/>
                </a:solidFill>
                <a:latin typeface="Tinos"/>
              </a:rPr>
              <a:t>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Прямоугольник 123"/>
          <p:cNvSpPr/>
          <p:nvPr/>
        </p:nvSpPr>
        <p:spPr>
          <a:xfrm>
            <a:off x="1437840" y="1556640"/>
            <a:ext cx="2687760" cy="1441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chemeClr val="lt1"/>
                </a:solidFill>
                <a:latin typeface="Tinos"/>
              </a:rPr>
              <a:t>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TextBox 128"/>
          <p:cNvSpPr/>
          <p:nvPr/>
        </p:nvSpPr>
        <p:spPr>
          <a:xfrm>
            <a:off x="1406160" y="1412640"/>
            <a:ext cx="954072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163e64"/>
                </a:solidFill>
                <a:latin typeface="Tinos"/>
                <a:ea typeface="Open Sans"/>
              </a:rPr>
              <a:t>Ежегодное проведение фестивалей национальных культур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1" name="TextBox 18"/>
          <p:cNvSpPr/>
          <p:nvPr/>
        </p:nvSpPr>
        <p:spPr>
          <a:xfrm>
            <a:off x="-532440" y="4797360"/>
            <a:ext cx="626688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c00000"/>
                </a:solidFill>
                <a:latin typeface="Tinos"/>
              </a:rPr>
              <a:t>«Народов много – Родина одна!»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2" name="TextBox 19"/>
          <p:cNvSpPr/>
          <p:nvPr/>
        </p:nvSpPr>
        <p:spPr>
          <a:xfrm>
            <a:off x="1387800" y="5307120"/>
            <a:ext cx="410652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TextBox 20"/>
          <p:cNvSpPr/>
          <p:nvPr/>
        </p:nvSpPr>
        <p:spPr>
          <a:xfrm>
            <a:off x="6740280" y="4797000"/>
            <a:ext cx="6266880" cy="718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c00000"/>
                </a:solidFill>
                <a:latin typeface="Tinos"/>
              </a:rPr>
              <a:t>«Национальная красавица»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14" name="Рисунок 22" descr=""/>
          <p:cNvPicPr/>
          <p:nvPr/>
        </p:nvPicPr>
        <p:blipFill>
          <a:blip r:embed="rId4"/>
          <a:srcRect l="0" t="17880" r="5728" b="0"/>
          <a:stretch/>
        </p:blipFill>
        <p:spPr>
          <a:xfrm>
            <a:off x="7032240" y="2061000"/>
            <a:ext cx="4921560" cy="26294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15" name="Рисунок 23" descr=""/>
          <p:cNvPicPr/>
          <p:nvPr/>
        </p:nvPicPr>
        <p:blipFill>
          <a:blip r:embed="rId5"/>
          <a:srcRect l="1879" t="42131" r="3608" b="0"/>
          <a:stretch/>
        </p:blipFill>
        <p:spPr>
          <a:xfrm>
            <a:off x="335880" y="2133000"/>
            <a:ext cx="5276520" cy="259056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pic>
        <p:nvPicPr>
          <p:cNvPr id="116" name="Рисунок 121" descr=""/>
          <p:cNvPicPr/>
          <p:nvPr/>
        </p:nvPicPr>
        <p:blipFill>
          <a:blip r:embed="rId6"/>
          <a:stretch/>
        </p:blipFill>
        <p:spPr>
          <a:xfrm>
            <a:off x="4871880" y="3933000"/>
            <a:ext cx="2950560" cy="273456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Рисунок 12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-52920" y="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118" name="Прямая соединительная линия 4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119" name="Рисунок 14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120" name="Рисунок 15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6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1" name="Shape 4"/>
          <p:cNvSpPr/>
          <p:nvPr/>
        </p:nvSpPr>
        <p:spPr>
          <a:xfrm>
            <a:off x="360000" y="1116000"/>
            <a:ext cx="5252400" cy="7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Прямоугольник 157"/>
          <p:cNvSpPr/>
          <p:nvPr/>
        </p:nvSpPr>
        <p:spPr>
          <a:xfrm>
            <a:off x="119160" y="1465200"/>
            <a:ext cx="11951640" cy="594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200" spc="-1" strike="noStrike">
                <a:solidFill>
                  <a:srgbClr val="163e64"/>
                </a:solidFill>
                <a:latin typeface="Tinos"/>
                <a:ea typeface="Open Sans"/>
              </a:rPr>
              <a:t>Праздничные программы и акции в рамках государственных праздников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3" name="Picture 11" descr=""/>
          <p:cNvPicPr/>
          <p:nvPr/>
        </p:nvPicPr>
        <p:blipFill>
          <a:blip r:embed="rId4"/>
          <a:srcRect l="0" t="0" r="0" b="17893"/>
          <a:stretch/>
        </p:blipFill>
        <p:spPr>
          <a:xfrm>
            <a:off x="8402040" y="4496760"/>
            <a:ext cx="3480480" cy="2086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24" name="Picture 12" descr=""/>
          <p:cNvPicPr/>
          <p:nvPr/>
        </p:nvPicPr>
        <p:blipFill>
          <a:blip r:embed="rId5"/>
          <a:srcRect l="30125" t="39894" r="27942" b="5511"/>
          <a:stretch/>
        </p:blipFill>
        <p:spPr>
          <a:xfrm>
            <a:off x="4146480" y="2235240"/>
            <a:ext cx="4251960" cy="2992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25" name="Picture 14" descr=""/>
          <p:cNvPicPr/>
          <p:nvPr/>
        </p:nvPicPr>
        <p:blipFill>
          <a:blip r:embed="rId6"/>
          <a:stretch/>
        </p:blipFill>
        <p:spPr>
          <a:xfrm>
            <a:off x="623520" y="4496760"/>
            <a:ext cx="3521160" cy="209880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26" name="Рисунок 162" descr=""/>
          <p:cNvPicPr/>
          <p:nvPr/>
        </p:nvPicPr>
        <p:blipFill>
          <a:blip r:embed="rId7"/>
          <a:srcRect l="0" t="5337" r="-997" b="0"/>
          <a:stretch/>
        </p:blipFill>
        <p:spPr>
          <a:xfrm>
            <a:off x="582480" y="1981440"/>
            <a:ext cx="3639600" cy="228528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sp>
        <p:nvSpPr>
          <p:cNvPr id="127" name="Прямоугольник 14"/>
          <p:cNvSpPr/>
          <p:nvPr/>
        </p:nvSpPr>
        <p:spPr>
          <a:xfrm>
            <a:off x="475560" y="117360"/>
            <a:ext cx="1082808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Мероприятия, 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направленные на укрепление межнационального мира и согласия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28" name="Рисунок 15" descr=""/>
          <p:cNvPicPr/>
          <p:nvPr/>
        </p:nvPicPr>
        <p:blipFill>
          <a:blip r:embed="rId8"/>
          <a:srcRect l="0" t="10295" r="1574" b="0"/>
          <a:stretch/>
        </p:blipFill>
        <p:spPr>
          <a:xfrm>
            <a:off x="8438040" y="1981440"/>
            <a:ext cx="3444480" cy="228528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sp>
        <p:nvSpPr>
          <p:cNvPr id="129" name="Прямоугольник 1"/>
          <p:cNvSpPr/>
          <p:nvPr/>
        </p:nvSpPr>
        <p:spPr>
          <a:xfrm>
            <a:off x="3168360" y="5221800"/>
            <a:ext cx="609408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c00000"/>
                </a:solidFill>
                <a:latin typeface="Tinos"/>
              </a:rPr>
              <a:t>В 2026 году проведено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c00000"/>
                </a:solidFill>
                <a:latin typeface="Tinos"/>
              </a:rPr>
              <a:t> </a:t>
            </a:r>
            <a:r>
              <a:rPr b="1" lang="ru-RU" sz="2000" spc="-1" strike="noStrike">
                <a:solidFill>
                  <a:srgbClr val="c00000"/>
                </a:solidFill>
                <a:latin typeface="Tinos"/>
              </a:rPr>
              <a:t>254 мероприятий,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  <a:p>
            <a:pPr algn="ctr" defTabSz="914400">
              <a:lnSpc>
                <a:spcPct val="100000"/>
              </a:lnSpc>
            </a:pPr>
            <a:r>
              <a:rPr b="1" lang="ru-RU" sz="2000" spc="-1" strike="noStrike">
                <a:solidFill>
                  <a:srgbClr val="c00000"/>
                </a:solidFill>
                <a:latin typeface="Tinos"/>
              </a:rPr>
              <a:t> </a:t>
            </a:r>
            <a:r>
              <a:rPr b="1" lang="ru-RU" sz="2000" spc="-1" strike="noStrike">
                <a:solidFill>
                  <a:srgbClr val="c00000"/>
                </a:solidFill>
                <a:latin typeface="Tinos"/>
              </a:rPr>
              <a:t>посетителей - 130200 человек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0" name="Рисунок 16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2880" y="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131" name="Прямая соединительная линия 5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132" name="Рисунок 17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133" name="Рисунок 18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7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4" name="Shape 5"/>
          <p:cNvSpPr/>
          <p:nvPr/>
        </p:nvSpPr>
        <p:spPr>
          <a:xfrm>
            <a:off x="360000" y="1116000"/>
            <a:ext cx="5252400" cy="7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Прямоугольник 135"/>
          <p:cNvSpPr/>
          <p:nvPr/>
        </p:nvSpPr>
        <p:spPr>
          <a:xfrm>
            <a:off x="738720" y="260640"/>
            <a:ext cx="1082808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Взаимодействие с учебными заведениями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6" name="Прямоугольник 142"/>
          <p:cNvSpPr/>
          <p:nvPr/>
        </p:nvSpPr>
        <p:spPr>
          <a:xfrm>
            <a:off x="1631520" y="1375200"/>
            <a:ext cx="1967760" cy="76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rgbClr val="163e64"/>
                </a:solidFill>
                <a:latin typeface="Tinos"/>
              </a:rPr>
              <a:t> 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7" name="Прямоугольник 2"/>
          <p:cNvSpPr/>
          <p:nvPr/>
        </p:nvSpPr>
        <p:spPr>
          <a:xfrm>
            <a:off x="767520" y="1264320"/>
            <a:ext cx="10748160" cy="1430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ru-RU" sz="2200" spc="-1" strike="noStrike">
                <a:solidFill>
                  <a:srgbClr val="002060"/>
                </a:solidFill>
                <a:latin typeface="Aptos"/>
              </a:rPr>
              <a:t>Ежегодно более 250 мероприятий, направленных на формирование и укрепление в молодежной среде идей единства граждан России, военно-патриотического и духовно-нравственного воспитания. Количество участников составляет около 90000 человек.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38" name="Рисунок 23" descr=""/>
          <p:cNvPicPr/>
          <p:nvPr/>
        </p:nvPicPr>
        <p:blipFill>
          <a:blip r:embed="rId4"/>
          <a:stretch/>
        </p:blipFill>
        <p:spPr>
          <a:xfrm>
            <a:off x="911520" y="2725920"/>
            <a:ext cx="3886560" cy="250164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39" name="Рисунок 25" descr=""/>
          <p:cNvPicPr/>
          <p:nvPr/>
        </p:nvPicPr>
        <p:blipFill>
          <a:blip r:embed="rId5"/>
          <a:srcRect l="33028" t="19139" r="5509" b="21288"/>
          <a:stretch/>
        </p:blipFill>
        <p:spPr>
          <a:xfrm>
            <a:off x="7464240" y="2637000"/>
            <a:ext cx="4030560" cy="2590560"/>
          </a:xfrm>
          <a:prstGeom prst="rect">
            <a:avLst/>
          </a:prstGeom>
          <a:ln w="0">
            <a:noFill/>
          </a:ln>
          <a:effectLst>
            <a:softEdge rad="101520"/>
          </a:effectLst>
        </p:spPr>
      </p:pic>
      <p:pic>
        <p:nvPicPr>
          <p:cNvPr id="140" name="Picture 20" descr="https://i.mycdn.me/i?r=AyH4iRPQ2q0otWIFepML2LxRE17nR8mmsPBXxA1vvJcyGg&amp;fn=w_612"/>
          <p:cNvPicPr/>
          <p:nvPr/>
        </p:nvPicPr>
        <p:blipFill>
          <a:blip r:embed="rId6">
            <a:lum contrast="10000"/>
          </a:blip>
          <a:srcRect l="0" t="13175" r="0" b="20940"/>
          <a:stretch/>
        </p:blipFill>
        <p:spPr>
          <a:xfrm>
            <a:off x="3965760" y="4221000"/>
            <a:ext cx="4216680" cy="2302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Рисунок 16" descr=""/>
          <p:cNvPicPr/>
          <p:nvPr/>
        </p:nvPicPr>
        <p:blipFill>
          <a:blip r:embed="rId1"/>
          <a:srcRect l="0" t="18058" r="15569" b="0"/>
          <a:stretch/>
        </p:blipFill>
        <p:spPr>
          <a:xfrm>
            <a:off x="2880" y="-42840"/>
            <a:ext cx="12187440" cy="6853320"/>
          </a:xfrm>
          <a:prstGeom prst="rect">
            <a:avLst/>
          </a:prstGeom>
          <a:ln w="0">
            <a:noFill/>
          </a:ln>
        </p:spPr>
      </p:pic>
      <p:cxnSp>
        <p:nvCxnSpPr>
          <p:cNvPr id="142" name="Прямая соединительная линия 5"/>
          <p:cNvCxnSpPr/>
          <p:nvPr/>
        </p:nvCxnSpPr>
        <p:spPr>
          <a:xfrm>
            <a:off x="827280" y="104760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143" name="Рисунок 17" descr=""/>
          <p:cNvPicPr/>
          <p:nvPr/>
        </p:nvPicPr>
        <p:blipFill>
          <a:blip r:embed="rId2"/>
          <a:stretch/>
        </p:blipFill>
        <p:spPr>
          <a:xfrm>
            <a:off x="10780200" y="156240"/>
            <a:ext cx="1102320" cy="784440"/>
          </a:xfrm>
          <a:prstGeom prst="rect">
            <a:avLst/>
          </a:prstGeom>
          <a:ln w="0">
            <a:noFill/>
          </a:ln>
        </p:spPr>
      </p:pic>
      <p:sp>
        <p:nvSpPr>
          <p:cNvPr id="144" name="Рисунок 18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8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5" name="Shape 5"/>
          <p:cNvSpPr/>
          <p:nvPr/>
        </p:nvSpPr>
        <p:spPr>
          <a:xfrm>
            <a:off x="360000" y="1116000"/>
            <a:ext cx="5252400" cy="757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defTabSz="914400">
              <a:lnSpc>
                <a:spcPct val="100000"/>
              </a:lnSpc>
            </a:pP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6" name="Прямоугольник 135"/>
          <p:cNvSpPr/>
          <p:nvPr/>
        </p:nvSpPr>
        <p:spPr>
          <a:xfrm>
            <a:off x="738720" y="260640"/>
            <a:ext cx="10828080" cy="480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Прямоугольник 142"/>
          <p:cNvSpPr/>
          <p:nvPr/>
        </p:nvSpPr>
        <p:spPr>
          <a:xfrm>
            <a:off x="1631520" y="1375200"/>
            <a:ext cx="1967760" cy="7646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ctr" defTabSz="914400">
              <a:lnSpc>
                <a:spcPct val="100000"/>
              </a:lnSpc>
            </a:pPr>
            <a:r>
              <a:rPr b="1" lang="ru-RU" sz="1600" spc="-1" strike="noStrike">
                <a:solidFill>
                  <a:srgbClr val="163e64"/>
                </a:solidFill>
                <a:latin typeface="Tinos"/>
              </a:rPr>
              <a:t>  </a:t>
            </a:r>
            <a:endParaRPr b="0" lang="ru-RU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8" name="Прямоугольник 2"/>
          <p:cNvSpPr/>
          <p:nvPr/>
        </p:nvSpPr>
        <p:spPr>
          <a:xfrm>
            <a:off x="180000" y="1196640"/>
            <a:ext cx="11747160" cy="729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2100" spc="-1" strike="noStrike">
                <a:solidFill>
                  <a:srgbClr val="002060"/>
                </a:solidFill>
                <a:latin typeface="Aptos"/>
              </a:rPr>
              <a:t>Ежегодное проведение военно-патриотического казачьего фестиваля-конкурса «Казачья тайна»</a:t>
            </a:r>
            <a:endParaRPr b="0" lang="ru-RU" sz="21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Прямоугольник 1"/>
          <p:cNvSpPr/>
          <p:nvPr/>
        </p:nvSpPr>
        <p:spPr>
          <a:xfrm>
            <a:off x="1631520" y="5951160"/>
            <a:ext cx="90712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ctr" defTabSz="914400">
              <a:lnSpc>
                <a:spcPct val="100000"/>
              </a:lnSpc>
            </a:pPr>
            <a:r>
              <a:rPr b="1" lang="ru-RU" sz="1800" spc="-1" strike="noStrike">
                <a:solidFill>
                  <a:srgbClr val="002060"/>
                </a:solidFill>
                <a:latin typeface="Aptos"/>
              </a:rPr>
              <a:t>В рамках фестиваля: соревнования военно-патриотических клубов, творческий конкурс, мастер-классы, выставки 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0" name="Рисунок 13" descr=""/>
          <p:cNvPicPr/>
          <p:nvPr/>
        </p:nvPicPr>
        <p:blipFill>
          <a:blip r:embed="rId4"/>
          <a:stretch/>
        </p:blipFill>
        <p:spPr>
          <a:xfrm flipH="1">
            <a:off x="593280" y="1673640"/>
            <a:ext cx="3630600" cy="22579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51" name="Рисунок 14" descr=""/>
          <p:cNvPicPr/>
          <p:nvPr/>
        </p:nvPicPr>
        <p:blipFill>
          <a:blip r:embed="rId5"/>
          <a:stretch/>
        </p:blipFill>
        <p:spPr>
          <a:xfrm>
            <a:off x="8238960" y="1745640"/>
            <a:ext cx="3327840" cy="2113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52" name="AutoShape 2"/>
          <p:cNvSpPr/>
          <p:nvPr/>
        </p:nvSpPr>
        <p:spPr>
          <a:xfrm>
            <a:off x="155520" y="-144360"/>
            <a:ext cx="30312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ptos"/>
            </a:endParaRPr>
          </a:p>
        </p:txBody>
      </p:sp>
      <p:sp>
        <p:nvSpPr>
          <p:cNvPr id="153" name="AutoShape 4"/>
          <p:cNvSpPr/>
          <p:nvPr/>
        </p:nvSpPr>
        <p:spPr>
          <a:xfrm>
            <a:off x="307800" y="7920"/>
            <a:ext cx="303120" cy="303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Aptos"/>
            </a:endParaRPr>
          </a:p>
        </p:txBody>
      </p:sp>
      <p:pic>
        <p:nvPicPr>
          <p:cNvPr id="154" name="Picture 5" descr=""/>
          <p:cNvPicPr/>
          <p:nvPr/>
        </p:nvPicPr>
        <p:blipFill>
          <a:blip r:embed="rId6"/>
          <a:srcRect l="5939" t="9276" r="4934" b="4448"/>
          <a:stretch/>
        </p:blipFill>
        <p:spPr>
          <a:xfrm>
            <a:off x="8259480" y="3827880"/>
            <a:ext cx="3317400" cy="2119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55" name="Picture 7" descr=""/>
          <p:cNvPicPr/>
          <p:nvPr/>
        </p:nvPicPr>
        <p:blipFill>
          <a:blip r:embed="rId7"/>
          <a:srcRect l="0" t="4548" r="9746" b="14295"/>
          <a:stretch/>
        </p:blipFill>
        <p:spPr>
          <a:xfrm>
            <a:off x="639000" y="3899880"/>
            <a:ext cx="3591000" cy="21513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56" name="Picture 8" descr=""/>
          <p:cNvPicPr/>
          <p:nvPr/>
        </p:nvPicPr>
        <p:blipFill>
          <a:blip r:embed="rId8"/>
          <a:stretch/>
        </p:blipFill>
        <p:spPr>
          <a:xfrm>
            <a:off x="4223880" y="2565000"/>
            <a:ext cx="4028760" cy="2668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57" name=""/>
          <p:cNvSpPr/>
          <p:nvPr/>
        </p:nvSpPr>
        <p:spPr>
          <a:xfrm>
            <a:off x="2484000" y="360000"/>
            <a:ext cx="8638560" cy="7628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>
              <a:lnSpc>
                <a:spcPct val="100000"/>
              </a:lnSpc>
            </a:pPr>
            <a:r>
              <a:rPr b="1" lang="ru-RU" sz="2400" spc="-1" strike="noStrike">
                <a:solidFill>
                  <a:srgbClr val="002060"/>
                </a:solidFill>
                <a:latin typeface="Times New Roman"/>
              </a:rPr>
              <a:t>Военно-патриотическое воспитание молодежи</a:t>
            </a:r>
            <a:endParaRPr b="0" lang="ru-RU" sz="24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8" name="Picture 2" descr=""/>
          <p:cNvPicPr/>
          <p:nvPr/>
        </p:nvPicPr>
        <p:blipFill>
          <a:blip r:embed="rId1"/>
          <a:stretch/>
        </p:blipFill>
        <p:spPr>
          <a:xfrm>
            <a:off x="0" y="7920"/>
            <a:ext cx="12191760" cy="6856200"/>
          </a:xfrm>
          <a:prstGeom prst="rect">
            <a:avLst/>
          </a:prstGeom>
          <a:ln w="0">
            <a:noFill/>
          </a:ln>
        </p:spPr>
      </p:pic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-41040" y="259920"/>
            <a:ext cx="11257920" cy="751680"/>
          </a:xfrm>
          <a:prstGeom prst="rect">
            <a:avLst/>
          </a:prstGeom>
          <a:noFill/>
          <a:ln w="0">
            <a:noFill/>
          </a:ln>
        </p:spPr>
        <p:txBody>
          <a:bodyPr lIns="102240" rIns="102240" tIns="51120" bIns="51120" anchor="ctr">
            <a:noAutofit/>
          </a:bodyPr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1" lang="ru-RU" sz="2200" spc="-1" strike="noStrike">
                <a:solidFill>
                  <a:srgbClr val="002060"/>
                </a:solidFill>
                <a:latin typeface="Times New Roman"/>
              </a:rPr>
              <a:t>Сохранение историко-культурного наследия </a:t>
            </a:r>
            <a:endParaRPr b="0" lang="ru-RU" sz="2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Shape 9"/>
          <p:cNvSpPr/>
          <p:nvPr/>
        </p:nvSpPr>
        <p:spPr>
          <a:xfrm flipH="1">
            <a:off x="12175200" y="0"/>
            <a:ext cx="58320" cy="68464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defTabSz="914400">
              <a:lnSpc>
                <a:spcPct val="100000"/>
              </a:lnSpc>
            </a:pPr>
            <a:endParaRPr b="0" lang="ru-RU" sz="1260" spc="-1" strike="noStrike">
              <a:solidFill>
                <a:schemeClr val="lt1"/>
              </a:solidFill>
              <a:latin typeface="Calibri"/>
            </a:endParaRPr>
          </a:p>
        </p:txBody>
      </p:sp>
      <p:sp>
        <p:nvSpPr>
          <p:cNvPr id="161" name="Shape 11"/>
          <p:cNvSpPr/>
          <p:nvPr/>
        </p:nvSpPr>
        <p:spPr>
          <a:xfrm>
            <a:off x="-313200" y="-55800"/>
            <a:ext cx="1341360" cy="923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102240" rIns="102240" tIns="51120" bIns="51120" anchor="ctr">
            <a:noAutofit/>
          </a:bodyPr>
          <a:p>
            <a:pPr algn="ctr" defTabSz="914400">
              <a:lnSpc>
                <a:spcPct val="100000"/>
              </a:lnSpc>
              <a:tabLst>
                <a:tab algn="l" pos="0"/>
              </a:tabLst>
            </a:pPr>
            <a:r>
              <a:rPr b="1" lang="ru-RU" sz="6600" spc="-1" strike="noStrike">
                <a:solidFill>
                  <a:schemeClr val="lt1"/>
                </a:solidFill>
                <a:latin typeface="Futura PT"/>
                <a:ea typeface="Futura PT"/>
              </a:rPr>
              <a:t>z </a:t>
            </a:r>
            <a:endParaRPr b="0" lang="ru-RU" sz="6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2" name="Прямоугольник 4"/>
          <p:cNvSpPr/>
          <p:nvPr/>
        </p:nvSpPr>
        <p:spPr>
          <a:xfrm>
            <a:off x="5029200" y="1371240"/>
            <a:ext cx="662580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2060"/>
                </a:solidFill>
                <a:latin typeface="Times New Roman"/>
              </a:rPr>
              <a:t>	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3" name="AutoShape 2"/>
          <p:cNvSpPr/>
          <p:nvPr/>
        </p:nvSpPr>
        <p:spPr>
          <a:xfrm>
            <a:off x="164520" y="-152640"/>
            <a:ext cx="319320" cy="319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 defTabSz="914400">
              <a:lnSpc>
                <a:spcPct val="100000"/>
              </a:lnSpc>
            </a:pPr>
            <a:endParaRPr b="0" lang="ru-RU" sz="1800" spc="-1" strike="noStrike">
              <a:solidFill>
                <a:schemeClr val="dk1"/>
              </a:solidFill>
              <a:latin typeface="Calibri"/>
            </a:endParaRPr>
          </a:p>
        </p:txBody>
      </p:sp>
      <p:sp>
        <p:nvSpPr>
          <p:cNvPr id="164" name="Прямоугольник 5"/>
          <p:cNvSpPr/>
          <p:nvPr/>
        </p:nvSpPr>
        <p:spPr>
          <a:xfrm>
            <a:off x="381240" y="1268640"/>
            <a:ext cx="11578320" cy="10044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 algn="just"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2060"/>
                </a:solidFill>
                <a:latin typeface="Times New Roman"/>
              </a:rPr>
              <a:t>	</a:t>
            </a:r>
            <a:r>
              <a:rPr b="1" lang="ru-RU" sz="2000" spc="-1" strike="noStrike">
                <a:solidFill>
                  <a:srgbClr val="002060"/>
                </a:solidFill>
                <a:latin typeface="Times New Roman"/>
              </a:rPr>
              <a:t>Центр национальной культуры совместно с городским краеведческим музеем  проводят мероприятия, направленные на духовно-нравственное воспитание детей и молодежи, сохранение и популяризацию историко-культурного наследия народов Российской Федерации.  </a:t>
            </a:r>
            <a:endParaRPr b="0" lang="ru-RU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5" name="Picture 15" descr="https://i.mycdn.me/i?r=AyH4iRPQ2q0otWIFepML2LxR3CZne75XxJdhakoNaYeVnQ&amp;fn=w_612"/>
          <p:cNvPicPr/>
          <p:nvPr/>
        </p:nvPicPr>
        <p:blipFill>
          <a:blip r:embed="rId2"/>
          <a:srcRect l="0" t="28520" r="0" b="0"/>
          <a:stretch/>
        </p:blipFill>
        <p:spPr>
          <a:xfrm>
            <a:off x="3863880" y="4581000"/>
            <a:ext cx="3886560" cy="215856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pic>
        <p:nvPicPr>
          <p:cNvPr id="166" name="Picture 19" descr="https://i.mycdn.me/i?r=AyH4iRPQ2q0otWIFepML2LxR92ARhxkAiaUfiRuynqB3Aw&amp;fn=w_612"/>
          <p:cNvPicPr/>
          <p:nvPr/>
        </p:nvPicPr>
        <p:blipFill>
          <a:blip r:embed="rId3"/>
          <a:srcRect l="0" t="0" r="0" b="18360"/>
          <a:stretch/>
        </p:blipFill>
        <p:spPr>
          <a:xfrm>
            <a:off x="6455880" y="2396880"/>
            <a:ext cx="3454560" cy="225468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  <p:sp>
        <p:nvSpPr>
          <p:cNvPr id="167" name="Рисунок 19"/>
          <p:cNvSpPr/>
          <p:nvPr/>
        </p:nvSpPr>
        <p:spPr>
          <a:xfrm>
            <a:off x="0" y="0"/>
            <a:ext cx="580680" cy="1373400"/>
          </a:xfrm>
          <a:prstGeom prst="rect">
            <a:avLst/>
          </a:prstGeom>
          <a:blipFill rotWithShape="0">
            <a:blip r:embed="rId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 anchorCtr="1">
            <a:noAutofit/>
          </a:bodyPr>
          <a:p>
            <a:pPr defTabSz="914400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</a:rPr>
              <a:t>10</a:t>
            </a:r>
            <a:endParaRPr b="0" lang="ru-RU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8" name="Прямая соединительная линия 6"/>
          <p:cNvCxnSpPr/>
          <p:nvPr/>
        </p:nvCxnSpPr>
        <p:spPr>
          <a:xfrm>
            <a:off x="827280" y="1121760"/>
            <a:ext cx="10431000" cy="4680"/>
          </a:xfrm>
          <a:prstGeom prst="straightConnector1">
            <a:avLst/>
          </a:prstGeom>
          <a:ln w="0">
            <a:solidFill>
              <a:srgbClr val="3b4555"/>
            </a:solidFill>
          </a:ln>
        </p:spPr>
      </p:cxnSp>
      <p:pic>
        <p:nvPicPr>
          <p:cNvPr id="169" name="Рисунок 20" descr=""/>
          <p:cNvPicPr/>
          <p:nvPr/>
        </p:nvPicPr>
        <p:blipFill>
          <a:blip r:embed="rId5"/>
          <a:stretch/>
        </p:blipFill>
        <p:spPr>
          <a:xfrm>
            <a:off x="10780200" y="156600"/>
            <a:ext cx="1102320" cy="784440"/>
          </a:xfrm>
          <a:prstGeom prst="rect">
            <a:avLst/>
          </a:prstGeom>
          <a:ln w="0">
            <a:noFill/>
          </a:ln>
        </p:spPr>
      </p:pic>
      <p:pic>
        <p:nvPicPr>
          <p:cNvPr id="170" name="Рисунок 182" descr=""/>
          <p:cNvPicPr/>
          <p:nvPr/>
        </p:nvPicPr>
        <p:blipFill>
          <a:blip r:embed="rId6"/>
          <a:stretch/>
        </p:blipFill>
        <p:spPr>
          <a:xfrm>
            <a:off x="1919520" y="2369880"/>
            <a:ext cx="3466800" cy="2281320"/>
          </a:xfrm>
          <a:prstGeom prst="rect">
            <a:avLst/>
          </a:prstGeom>
          <a:ln w="0">
            <a:noFill/>
          </a:ln>
          <a:effectLst>
            <a:softEdge rad="112680"/>
          </a:effectLst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tileRect l="0" t="0" r="0" b="0"/>
        </a:gradFill>
      </a:fillStyleLst>
      <a:lnStyleLst>
        <a:ln w="9525">
          <a:prstDash val="solid"/>
        </a:ln>
        <a:ln w="25400">
          <a:prstDash val="solid"/>
        </a:ln>
        <a:ln w="38100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Тема Office">
  <a:themeElements>
    <a:clrScheme name="Стандартная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itchFamily="0" charset="1"/>
        <a:ea typeface=""/>
        <a:cs typeface=""/>
      </a:majorFont>
      <a:minorFont>
        <a:latin typeface="Aptos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lumMod val="110000"/>
                <a:tint val="67000"/>
              </a:schemeClr>
            </a:gs>
            <a:gs pos="50000">
              <a:schemeClr val="phClr">
                <a:lumMod val="105000"/>
                <a:tint val="73000"/>
              </a:schemeClr>
            </a:gs>
            <a:gs pos="100000">
              <a:schemeClr val="phClr">
                <a:lumMod val="105000"/>
                <a:tint val="81000"/>
              </a:schemeClr>
            </a:gs>
          </a:gsLst>
          <a:lin ang="5400000" scaled="0"/>
          <a:tileRect l="0" t="0" r="0" b="0"/>
        </a:gradFill>
        <a:gradFill>
          <a:gsLst>
            <a:gs pos="0">
              <a:schemeClr val="phClr">
                <a:lumMod val="102000"/>
                <a:tint val="94000"/>
              </a:schemeClr>
            </a:gs>
            <a:gs pos="50000">
              <a:schemeClr val="phClr">
                <a:lumMod val="100000"/>
                <a:shade val="100000"/>
              </a:schemeClr>
            </a:gs>
            <a:gs pos="100000">
              <a:schemeClr val="phClr">
                <a:lumMod val="99000"/>
                <a:shade val="78000"/>
              </a:schemeClr>
            </a:gs>
          </a:gsLst>
          <a:lin ang="5400000" scaled="0"/>
          <a:tileRect l="0" t="0" r="0" b="0"/>
        </a:gradFill>
      </a:fillStyleLst>
      <a:lnStyleLst>
        <a:ln w="12700" cap="flat" cmpd="sng" algn="ctr">
          <a:prstDash val="solid"/>
          <a:miter lim="800000"/>
        </a:ln>
        <a:ln w="19050" cap="flat" cmpd="sng" algn="ctr">
          <a:prstDash val="solid"/>
          <a:miter lim="800000"/>
        </a:ln>
        <a:ln w="25400" cap="flat" cmpd="sng" algn="ctr"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</a:schemeClr>
            </a:gs>
            <a:gs pos="50000">
              <a:schemeClr val="phClr">
                <a:tint val="98000"/>
                <a:shade val="90000"/>
                <a:lumMod val="103000"/>
              </a:schemeClr>
            </a:gs>
            <a:gs pos="100000">
              <a:schemeClr val="phClr">
                <a:shade val="63000"/>
              </a:schemeClr>
            </a:gs>
          </a:gsLst>
          <a:lin ang="5400000" scaled="0"/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</TotalTime>
  <Application>LibreOffice/24.2.3.2$Linux_X86_64 LibreOffice_project/420$Build-2</Application>
  <AppVersion>15.0000</AppVersion>
  <Words>346</Words>
  <Paragraphs>85</Paragraphs>
  <Company>HP</Company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2024-05-22T11:16:30Z</dcterms:created>
  <dc:creator>a10506</dc:creator>
  <dc:description/>
  <dc:language>ru-RU</dc:language>
  <cp:lastModifiedBy/>
  <cp:lastPrinted>2025-11-24T11:33:18Z</cp:lastPrinted>
  <dcterms:modified xsi:type="dcterms:W3CDTF">2026-09-10T15:04:08Z</dcterms:modified>
  <cp:revision>124</cp:revision>
  <dc:subject/>
  <dc:title>Торжестенная встреча почетных гостей  и участников III Женского форума в Кузбассе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1</vt:i4>
  </property>
  <property fmtid="{D5CDD505-2E9C-101B-9397-08002B2CF9AE}" pid="3" name="PresentationFormat">
    <vt:lpwstr>Произвольный</vt:lpwstr>
  </property>
  <property fmtid="{D5CDD505-2E9C-101B-9397-08002B2CF9AE}" pid="4" name="Slides">
    <vt:i4>12</vt:i4>
  </property>
</Properties>
</file>